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62" r:id="rId10"/>
    <p:sldId id="266" r:id="rId11"/>
    <p:sldId id="268" r:id="rId12"/>
    <p:sldId id="267" r:id="rId13"/>
    <p:sldId id="265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3BE7-DF71-48C1-83CC-C6120394ADC3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2A8B-C2DE-4376-B3B0-0E2696BA10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3BE7-DF71-48C1-83CC-C6120394ADC3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2A8B-C2DE-4376-B3B0-0E2696BA10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3BE7-DF71-48C1-83CC-C6120394ADC3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2A8B-C2DE-4376-B3B0-0E2696BA10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3BE7-DF71-48C1-83CC-C6120394ADC3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2A8B-C2DE-4376-B3B0-0E2696BA10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3BE7-DF71-48C1-83CC-C6120394ADC3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2A8B-C2DE-4376-B3B0-0E2696BA10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3BE7-DF71-48C1-83CC-C6120394ADC3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2A8B-C2DE-4376-B3B0-0E2696BA10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3BE7-DF71-48C1-83CC-C6120394ADC3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2A8B-C2DE-4376-B3B0-0E2696BA10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3BE7-DF71-48C1-83CC-C6120394ADC3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2A8B-C2DE-4376-B3B0-0E2696BA10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3BE7-DF71-48C1-83CC-C6120394ADC3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2A8B-C2DE-4376-B3B0-0E2696BA10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3BE7-DF71-48C1-83CC-C6120394ADC3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2A8B-C2DE-4376-B3B0-0E2696BA10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3BE7-DF71-48C1-83CC-C6120394ADC3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2A8B-C2DE-4376-B3B0-0E2696BA1076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A43BE7-DF71-48C1-83CC-C6120394ADC3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5D2A8B-C2DE-4376-B3B0-0E2696BA107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20.jpeg"/><Relationship Id="rId17" Type="http://schemas.openxmlformats.org/officeDocument/2006/relationships/image" Target="../media/image2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9.jpeg"/><Relationship Id="rId5" Type="http://schemas.openxmlformats.org/officeDocument/2006/relationships/image" Target="../media/image5.jpeg"/><Relationship Id="rId15" Type="http://schemas.openxmlformats.org/officeDocument/2006/relationships/image" Target="../media/image15.gif"/><Relationship Id="rId10" Type="http://schemas.openxmlformats.org/officeDocument/2006/relationships/image" Target="../media/image10.jpeg"/><Relationship Id="rId4" Type="http://schemas.openxmlformats.org/officeDocument/2006/relationships/image" Target="../media/image17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6864" cy="96596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Dementia revisited</a:t>
            </a:r>
            <a:endParaRPr lang="en-GB" dirty="0"/>
          </a:p>
        </p:txBody>
      </p:sp>
      <p:pic>
        <p:nvPicPr>
          <p:cNvPr id="12292" name="Picture 4" descr="http://i2.mirror.co.uk/incoming/article3519126.ece/alternates/s2197/Dementia-Friends-campa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45" y="1340767"/>
            <a:ext cx="6596239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8855" y="6006540"/>
            <a:ext cx="4608512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Who is this man?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109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05" y="2564904"/>
            <a:ext cx="8229600" cy="1143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Task 2 - Normal memory loss or signs of dementia?</a:t>
            </a:r>
            <a:endParaRPr lang="en-GB" dirty="0"/>
          </a:p>
        </p:txBody>
      </p:sp>
      <p:pic>
        <p:nvPicPr>
          <p:cNvPr id="6146" name="Picture 2" descr="http://wondrouspics.com/wp-content/uploads/2012/04/photoshop-question-mark-logo-icon-professional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02" y="3761031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28210"/>
            <a:ext cx="8852876" cy="13849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Look at Task 2.  After each statement write NM for normal memory loss or D for signs of dementia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7430"/>
            <a:ext cx="8673364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At the present time, there is </a:t>
            </a:r>
            <a:r>
              <a:rPr lang="en-GB" sz="2400" b="1" dirty="0" smtClean="0"/>
              <a:t>no fast and true list of symptoms</a:t>
            </a:r>
            <a:r>
              <a:rPr lang="en-GB" sz="2400" dirty="0" smtClean="0"/>
              <a:t>, or readily available test that can easily diagnose Alzheimer’s or Dementia. </a:t>
            </a:r>
            <a:r>
              <a:rPr lang="en-GB" sz="2400" b="1" dirty="0" smtClean="0"/>
              <a:t>Many psychological and neurological tests must be done</a:t>
            </a:r>
            <a:r>
              <a:rPr lang="en-GB" sz="2400" dirty="0" smtClean="0"/>
              <a:t> to eliminate any other medical condition for any suspect behaviour.  This task is just an indication.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09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88640"/>
            <a:ext cx="5616624" cy="92447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So what do you think?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660332" cy="525658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	They forget names or appointment.</a:t>
            </a:r>
          </a:p>
          <a:p>
            <a:pPr marL="0" indent="0">
              <a:buNone/>
            </a:pPr>
            <a:r>
              <a:rPr lang="en-GB" dirty="0"/>
              <a:t>2.	They can’t remember why they came into a room.</a:t>
            </a:r>
          </a:p>
          <a:p>
            <a:pPr marL="0" indent="0">
              <a:buNone/>
            </a:pPr>
            <a:r>
              <a:rPr lang="en-GB" dirty="0"/>
              <a:t>3.	They forget recently learned information.</a:t>
            </a:r>
          </a:p>
          <a:p>
            <a:pPr marL="0" indent="0">
              <a:buNone/>
            </a:pPr>
            <a:r>
              <a:rPr lang="en-GB" dirty="0"/>
              <a:t>4.	They can’t remember the right word for an everyday object.</a:t>
            </a:r>
          </a:p>
          <a:p>
            <a:pPr marL="0" indent="0">
              <a:buNone/>
            </a:pPr>
            <a:r>
              <a:rPr lang="en-GB" dirty="0"/>
              <a:t>5.	They can’t remember how to use a phone or play a game.</a:t>
            </a:r>
          </a:p>
          <a:p>
            <a:pPr marL="0" indent="0">
              <a:buNone/>
            </a:pPr>
            <a:r>
              <a:rPr lang="en-GB" dirty="0"/>
              <a:t>6.	They use the wrong word to describe something.</a:t>
            </a:r>
          </a:p>
          <a:p>
            <a:pPr marL="0" indent="0">
              <a:buNone/>
            </a:pPr>
            <a:r>
              <a:rPr lang="en-GB" dirty="0"/>
              <a:t>7.	They forget what day of the week it is.</a:t>
            </a:r>
          </a:p>
          <a:p>
            <a:pPr marL="0" indent="0">
              <a:buNone/>
            </a:pPr>
            <a:r>
              <a:rPr lang="en-GB" dirty="0"/>
              <a:t>8.	They put clothes that don’t go together.</a:t>
            </a:r>
          </a:p>
          <a:p>
            <a:pPr marL="0" indent="0">
              <a:buNone/>
            </a:pPr>
            <a:r>
              <a:rPr lang="en-GB" dirty="0"/>
              <a:t>9.	They put on unsuitable clothes.</a:t>
            </a:r>
          </a:p>
          <a:p>
            <a:pPr marL="0" indent="0">
              <a:buNone/>
            </a:pPr>
            <a:r>
              <a:rPr lang="en-GB" dirty="0"/>
              <a:t>10.	They feel sad or moody</a:t>
            </a:r>
          </a:p>
          <a:p>
            <a:pPr marL="0" indent="0">
              <a:buNone/>
            </a:pPr>
            <a:r>
              <a:rPr lang="en-GB" dirty="0"/>
              <a:t>11.	They keep losing things</a:t>
            </a:r>
          </a:p>
          <a:p>
            <a:pPr marL="0" indent="0">
              <a:buNone/>
            </a:pPr>
            <a:r>
              <a:rPr lang="en-GB" dirty="0"/>
              <a:t>12.	They seem less interested in their personal hygiene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7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778582" cy="92447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092380" cy="3912548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There are no hard and fast answers for these.  Some are more worrying than others although we probably all don’t most of them. 3,5,6,9 and 12 are the more worrying.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If it’s occasional it’s not a problem.  If it is more frequent then it might need to be checked out.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308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188640"/>
            <a:ext cx="8573169" cy="1187899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Task 3 – Helping a person with dementia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29" r="4274"/>
          <a:stretch/>
        </p:blipFill>
        <p:spPr bwMode="auto">
          <a:xfrm>
            <a:off x="3563888" y="1384462"/>
            <a:ext cx="216867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6296" y="137653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293096"/>
            <a:ext cx="7488832" cy="20621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This is Jim from last year.  Look at your list of problems and for each one give practical suggestions that might help.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439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Suggestions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195864"/>
              </p:ext>
            </p:extLst>
          </p:nvPr>
        </p:nvGraphicFramePr>
        <p:xfrm>
          <a:off x="467544" y="1196752"/>
          <a:ext cx="7416824" cy="5242560"/>
        </p:xfrm>
        <a:graphic>
          <a:graphicData uri="http://schemas.openxmlformats.org/drawingml/2006/table">
            <a:tbl>
              <a:tblPr firstRow="1" firstCol="1" bandRow="1"/>
              <a:tblGrid>
                <a:gridCol w="7416824"/>
              </a:tblGrid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Bathing and personal hygiene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Dressing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Toileting and incontinence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Cooking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Eating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Driving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Alcohol and cigarettes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Sleeping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Theft (by them or from them)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Wandering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And finally - Task 4 - Odd one 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I am going to give you 1 minute to look at the following pictures and then ask you to say which is the odd one odd?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151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Chairs</a:t>
            </a:r>
            <a:endParaRPr lang="en-GB" dirty="0"/>
          </a:p>
        </p:txBody>
      </p:sp>
      <p:pic>
        <p:nvPicPr>
          <p:cNvPr id="7170" name="Picture 2" descr="http://www.1stfoldingchairs.com/images/Cherry%20Ladder%20Back%20Restaurant%20Chair%20Black%20Vinyl%20Seat%20%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45936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dn1.english-sofas.co.uk/tl_files/Catalogue/chairs/Leather_Tub_Chairs_K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24694"/>
            <a:ext cx="2607444" cy="173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edzine.com/blog/wp-content/uploads/2007/04/ball-cha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10000"/>
            <a:ext cx="2697882" cy="30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midshiresgroup.co.uk/images/ris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82852"/>
            <a:ext cx="1861964" cy="18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8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Flowers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7"/>
            <a:ext cx="2448272" cy="219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www.madestuff.co.uk/wp-content/uploads/2010/07/pink_fl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17" y="1052736"/>
            <a:ext cx="2968890" cy="29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ages.pcworld.com/images/article/2012/05/underexpose_flower-113576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6" y="4042660"/>
            <a:ext cx="3077704" cy="21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nuwildroots.files.wordpress.com/2010/06/bachelor-butt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71244"/>
            <a:ext cx="2448273" cy="18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Cats</a:t>
            </a:r>
            <a:endParaRPr lang="en-GB" dirty="0"/>
          </a:p>
        </p:txBody>
      </p:sp>
      <p:pic>
        <p:nvPicPr>
          <p:cNvPr id="9218" name="Picture 2" descr="http://images2.fanpop.com/image/photos/13400000/Cat-cats-13494223-2304-1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0" y="1412776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4hdwall.com/wp-content/uploads/2012/05/cute-cat-wallpap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0020"/>
            <a:ext cx="3202134" cy="240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icturescollections.com/wp-content/uploads/2012/10/Blue-Eyed-cats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7" y="4365104"/>
            <a:ext cx="34814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recipeapart.com/wp-content/uploads/2009/11/cute-cats-wallpaper-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906076"/>
            <a:ext cx="4249627" cy="318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Fruit</a:t>
            </a:r>
            <a:endParaRPr lang="en-GB" dirty="0"/>
          </a:p>
        </p:txBody>
      </p:sp>
      <p:pic>
        <p:nvPicPr>
          <p:cNvPr id="10242" name="Picture 2" descr="http://www.super-wallpapers.net/fruit/SHSG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0521"/>
            <a:ext cx="2921296" cy="21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1.bp.blogspot.com/-sm2PC8KW-l4/UDP7Z4Mz80I/AAAAAAAAB6g/j91oeuESMcs/s1600/ap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02723"/>
            <a:ext cx="2650212" cy="2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upload.wikimedia.org/wikipedia/commons/b/bb/Table_grapes_on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435623" cy="22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sabellafitness.com/wp-content/uploads/2012/03/Oran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376264" cy="228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5" y="0"/>
            <a:ext cx="4608512" cy="792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Kim’s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66" y="911510"/>
            <a:ext cx="8251476" cy="67443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You have two minutes to memorise this list of objects</a:t>
            </a:r>
            <a:endParaRPr lang="en-GB" dirty="0"/>
          </a:p>
        </p:txBody>
      </p:sp>
      <p:pic>
        <p:nvPicPr>
          <p:cNvPr id="1026" name="Picture 2" descr="http://www.thekidswindow.co.uk/images/products/fullsize/47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0" y="2228907"/>
            <a:ext cx="1152128" cy="11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ockworkmouse.co.uk/124-569-thickbox/vintage-star-yacht-toy-sailing-boat-endeavou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64631"/>
            <a:ext cx="1347664" cy="13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ronaldlee.com/wp-content/uploads/2010/12/m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1" y="2034090"/>
            <a:ext cx="1013929" cy="101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f/f6/Bright_green_tree_-_Waik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85947"/>
            <a:ext cx="1128411" cy="84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blogcdn.com/www.mydaily.co.uk/media/2010/12/cand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29" y="2638463"/>
            <a:ext cx="1067221" cy="7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nicolacornick.co.uk/blog/wp-content/uploads/2012/08/Bunch-of-flowers.jpg#bunch%20of%20flowers%202400x25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0" y="4814045"/>
            <a:ext cx="1543988" cy="16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tatic.guim.co.uk/sys-images/Guardian/About/General/2012/6/4/1338812468461/A-bunch-of-keys-0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8" y="3471317"/>
            <a:ext cx="1739737" cy="10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qualityhomefurnishingsltd.co.uk/image_library/library/q/qua/qualityhomefurnishingsltd.co.uk/orig_113_Heavy_Hoop_Windsor_Side_Chai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91" y="4761445"/>
            <a:ext cx="108360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4086406"/>
            <a:ext cx="2304256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</a:t>
            </a:r>
            <a:r>
              <a:rPr lang="en-GB" sz="2400" dirty="0" smtClean="0"/>
              <a:t>here is a block of chocolate for anyone who gets it all right but no cheating!</a:t>
            </a:r>
            <a:endParaRPr lang="en-GB" sz="2400" dirty="0"/>
          </a:p>
        </p:txBody>
      </p:sp>
      <p:pic>
        <p:nvPicPr>
          <p:cNvPr id="1044" name="Picture 20" descr="http://www.natureflowerwallpapers.com/wallpapers/big_cloud-1440x9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62" y="1635927"/>
            <a:ext cx="1274122" cy="7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lljewelrydesigners.com/wp-content/uploads/lab-created-emerald-rin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1" y="3318682"/>
            <a:ext cx="1155491" cy="9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.bp.blogspot.com/-RhEYDW1a4l8/Tk7lNkjxGDI/AAAAAAAAAC4/k-PdWtnBdq8/s1600/num2penci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92391"/>
            <a:ext cx="1060239" cy="10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2.bp.blogspot.com/-qq2riE37Jm0/UBIIF0E4qaI/AAAAAAAAGJ0/aTwWWOLX7rs/s1600/Balloons+Wallpapers+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30" y="5609406"/>
            <a:ext cx="1539540" cy="11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age.shutterstock.com/display_pic_with_logo/483673/483673,1272349569,2/stock-vector-chasing-policeman-cartoon-5185153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98" y="2681705"/>
            <a:ext cx="1163771" cy="121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talkbadminton.co.uk/images/3223cf/1312_shuttlecock.gif?12191381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17" y="3471316"/>
            <a:ext cx="1140143" cy="7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4.bp.blogspot.com/-cCcPWasNdwQ/URXauW_-ojI/AAAAAAAADU4/jqFHMXkosos/s1600/kitten+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79" y="4392392"/>
            <a:ext cx="1253902" cy="94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Toys</a:t>
            </a:r>
            <a:endParaRPr lang="en-GB" dirty="0"/>
          </a:p>
        </p:txBody>
      </p:sp>
      <p:pic>
        <p:nvPicPr>
          <p:cNvPr id="11266" name="Picture 2" descr="http://www.liberator.co.uk/media/catalog/category/Tolo-Construction-Vehicle-M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067695" cy="223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ssets.coolhunting.com/coolhunting/mt_asset_cache/2012/03/08/WoodenToys_Anamalz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02" y="260648"/>
            <a:ext cx="3241204" cy="22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slowtoymovement.com/wp-content/uploads/2012/10/SlowToy2012_concepts_v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73278"/>
            <a:ext cx="284609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babyology.com.au/wp-content/uploads/2012/10/Eco-Toys_7in1activitycent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60" y="3811714"/>
            <a:ext cx="292494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88832" cy="92447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And finally, finally… Task 5 - 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48573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Write down the correct order of objects I’ve just given you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732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Did you get it right?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Chair</a:t>
            </a:r>
          </a:p>
          <a:p>
            <a:r>
              <a:rPr lang="en-GB" sz="3600" dirty="0" smtClean="0"/>
              <a:t>Flowers</a:t>
            </a:r>
          </a:p>
          <a:p>
            <a:r>
              <a:rPr lang="en-GB" sz="3600" dirty="0" smtClean="0"/>
              <a:t>Cats</a:t>
            </a:r>
          </a:p>
          <a:p>
            <a:r>
              <a:rPr lang="en-GB" sz="3600" dirty="0" smtClean="0"/>
              <a:t>Fruit</a:t>
            </a:r>
          </a:p>
          <a:p>
            <a:r>
              <a:rPr lang="en-GB" sz="3600" dirty="0" smtClean="0"/>
              <a:t>Toys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495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And finally, finally, finally … Task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What was the object I added in Kim’s game?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562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 smtClean="0"/>
              <a:t>Write down something you already knew</a:t>
            </a:r>
          </a:p>
          <a:p>
            <a:r>
              <a:rPr lang="en-GB" sz="2800" dirty="0" smtClean="0"/>
              <a:t>Write down something you’ve learnt</a:t>
            </a:r>
          </a:p>
          <a:p>
            <a:r>
              <a:rPr lang="en-GB" sz="2800" dirty="0" smtClean="0"/>
              <a:t>Write down something that made you smile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39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22995" cy="119553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Now you have to sit in silence for one minute trying to remember your list!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4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111352" cy="9244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Kim’s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675" y="634069"/>
            <a:ext cx="4421734" cy="77870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Now mark your paper</a:t>
            </a:r>
            <a:endParaRPr lang="en-GB" sz="2400" dirty="0"/>
          </a:p>
        </p:txBody>
      </p:sp>
      <p:pic>
        <p:nvPicPr>
          <p:cNvPr id="1026" name="Picture 2" descr="http://www.thekidswindow.co.uk/images/products/fullsize/47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35927"/>
            <a:ext cx="1152128" cy="11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ockworkmouse.co.uk/124-569-thickbox/vintage-star-yacht-toy-sailing-boat-endeavou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64631"/>
            <a:ext cx="1347664" cy="13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ronaldlee.com/wp-content/uploads/2010/12/m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18" y="2228907"/>
            <a:ext cx="819112" cy="8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f/f6/Bright_green_tree_-_Waik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85947"/>
            <a:ext cx="1128411" cy="84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blogcdn.com/www.mydaily.co.uk/media/2010/12/cand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29" y="2638463"/>
            <a:ext cx="1067221" cy="7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nicolacornick.co.uk/blog/wp-content/uploads/2012/08/Bunch-of-flowers.jpg#bunch%20of%20flowers%202400x25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3" y="3156351"/>
            <a:ext cx="1543988" cy="16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tatic.guim.co.uk/sys-images/Guardian/About/General/2012/6/4/1338812468461/A-bunch-of-keys-0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66" y="3534889"/>
            <a:ext cx="1429172" cy="8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qualityhomefurnishingsltd.co.uk/image_library/library/q/qua/qualityhomefurnishingsltd.co.uk/orig_113_Heavy_Hoop_Windsor_Side_Chai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91" y="4761445"/>
            <a:ext cx="108360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9870" y="4095247"/>
            <a:ext cx="2062610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many did you get right?</a:t>
            </a:r>
            <a:endParaRPr lang="en-GB" sz="2800" dirty="0"/>
          </a:p>
        </p:txBody>
      </p:sp>
      <p:pic>
        <p:nvPicPr>
          <p:cNvPr id="1044" name="Picture 20" descr="http://www.natureflowerwallpapers.com/wallpapers/big_cloud-1440x9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62" y="1635927"/>
            <a:ext cx="1274122" cy="7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lljewelrydesigners.com/wp-content/uploads/lab-created-emerald-rin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68" y="3373691"/>
            <a:ext cx="993729" cy="8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.bp.blogspot.com/-RhEYDW1a4l8/Tk7lNkjxGDI/AAAAAAAAAC4/k-PdWtnBdq8/s1600/num2penci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25" y="4392392"/>
            <a:ext cx="824334" cy="8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2.bp.blogspot.com/-qq2riE37Jm0/UBIIF0E4qaI/AAAAAAAAGJ0/aTwWWOLX7rs/s1600/Balloons+Wallpapers+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30" y="5609407"/>
            <a:ext cx="1047149" cy="7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age.shutterstock.com/display_pic_with_logo/483673/483673,1272349569,2/stock-vector-chasing-policeman-cartoon-5185153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98" y="2681705"/>
            <a:ext cx="1163771" cy="121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talkbadminton.co.uk/images/3223cf/1312_shuttlecock.gif?12191381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39" y="3675172"/>
            <a:ext cx="816021" cy="5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4.bp.blogspot.com/-cCcPWasNdwQ/URXauW_-ojI/AAAAAAAADU4/jqFHMXkosos/s1600/kitten+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98" y="4662018"/>
            <a:ext cx="1253902" cy="94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esco.scene7.com/is/image/tesco/212-2738_PI_TPS1193089?wid=2000&amp;hei=20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016188"/>
            <a:ext cx="985900" cy="9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07361"/>
            <a:ext cx="7522995" cy="486199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GB" sz="2800" dirty="0"/>
              <a:t>To revisit the symptoms and ways of lessening chances of dementia</a:t>
            </a:r>
          </a:p>
          <a:p>
            <a:pPr lvl="0"/>
            <a:r>
              <a:rPr lang="en-GB" sz="2800" dirty="0"/>
              <a:t>To think about the difference between normal memory loss and dementia</a:t>
            </a:r>
          </a:p>
          <a:p>
            <a:pPr lvl="0"/>
            <a:r>
              <a:rPr lang="en-GB" sz="2800" dirty="0"/>
              <a:t>To consider the problems faced by those with dementia and how they can be helped</a:t>
            </a:r>
          </a:p>
          <a:p>
            <a:r>
              <a:rPr lang="en-GB" sz="2800" dirty="0"/>
              <a:t>To remember the importance of keeping the brain active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909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35696" cy="1143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Task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77072"/>
            <a:ext cx="8280920" cy="244827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Around your picture write down the answers to these questions</a:t>
            </a:r>
          </a:p>
          <a:p>
            <a:r>
              <a:rPr lang="en-GB" sz="2800" dirty="0" smtClean="0"/>
              <a:t>What are the symptoms of dementia?</a:t>
            </a:r>
          </a:p>
          <a:p>
            <a:r>
              <a:rPr lang="en-GB" sz="2800" dirty="0" smtClean="0"/>
              <a:t>What can you do to lessen your chance of getting dementia?</a:t>
            </a:r>
            <a:endParaRPr lang="en-GB" sz="2800" dirty="0"/>
          </a:p>
        </p:txBody>
      </p:sp>
      <p:pic>
        <p:nvPicPr>
          <p:cNvPr id="4098" name="Picture 2" descr="http://www.idahocloudnine.com/wwwroot/userfiles/images/124871553-dementia_38853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276130" cy="28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  <a:ln w="57150" cmpd="thinThick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Symptoms</a:t>
            </a:r>
            <a:endParaRPr lang="en-GB" b="1" dirty="0" smtClean="0">
              <a:latin typeface="Comic Sans MS" pitchFamily="66" charset="0"/>
            </a:endParaRPr>
          </a:p>
        </p:txBody>
      </p:sp>
      <p:pic>
        <p:nvPicPr>
          <p:cNvPr id="4100" name="Picture 4" descr="j02381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76700"/>
            <a:ext cx="14446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j02381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37648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j02381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16113"/>
            <a:ext cx="25209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MC90005891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85261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j028667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12875"/>
            <a:ext cx="20478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MM900282996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0" y="3500438"/>
            <a:ext cx="2736850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latin typeface="Comic Sans MS" pitchFamily="66" charset="0"/>
              </a:rPr>
              <a:t>MEMORY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348038" y="3284538"/>
            <a:ext cx="2736850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latin typeface="Comic Sans MS" pitchFamily="66" charset="0"/>
              </a:rPr>
              <a:t>SPEAKING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407150" y="3573463"/>
            <a:ext cx="2736850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latin typeface="Comic Sans MS" pitchFamily="66" charset="0"/>
              </a:rPr>
              <a:t>MOVEMENT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50825" y="6165850"/>
            <a:ext cx="273685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latin typeface="Comic Sans MS" pitchFamily="66" charset="0"/>
              </a:rPr>
              <a:t>COGNITION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276600" y="6092825"/>
            <a:ext cx="273685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latin typeface="Comic Sans MS" pitchFamily="66" charset="0"/>
              </a:rPr>
              <a:t>EYESIGHT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407150" y="6338888"/>
            <a:ext cx="2736850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latin typeface="Comic Sans MS" pitchFamily="66" charset="0"/>
              </a:rPr>
              <a:t>HEARING</a:t>
            </a:r>
          </a:p>
        </p:txBody>
      </p:sp>
    </p:spTree>
    <p:extLst>
      <p:ext uri="{BB962C8B-B14F-4D97-AF65-F5344CB8AC3E}">
        <p14:creationId xmlns:p14="http://schemas.microsoft.com/office/powerpoint/2010/main" val="360587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3744416" cy="9244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 smtClean="0"/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" y="1484784"/>
            <a:ext cx="2467124" cy="282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americaexplained.files.wordpress.com/2011/02/homer-drun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06538"/>
            <a:ext cx="2857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okterfoto.com/wp-content/uploads/2012/02/start-exercising-aerobicall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68" y="1628800"/>
            <a:ext cx="2747540" cy="24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atural-homeremedies.com/blog/wp-content/uploads/2011/12/Acid-Foods-to-Avoi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" y="4362500"/>
            <a:ext cx="2485504" cy="248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1.hubimg.com/u/6779196_f2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48" y="4275432"/>
            <a:ext cx="1836340" cy="25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haplaincy.blogs.glam.ac.uk/files/2012/03/LoungeChat-1009x1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17" y="3845685"/>
            <a:ext cx="2950642" cy="299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60840" cy="92447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In the year since you did the lessons: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848872" cy="489654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225,000 people have developed dementia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Assuming that there are 10 relatives then that means 2,250,000 people have been affected by dementia.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And that means that there are at 800,000 people with dementia and…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8 million people affected by dementia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133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1360</TotalTime>
  <Words>517</Words>
  <Application>Microsoft Office PowerPoint</Application>
  <PresentationFormat>On-screen Show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Spring</vt:lpstr>
      <vt:lpstr>Dementia revisited</vt:lpstr>
      <vt:lpstr>Kim’s game</vt:lpstr>
      <vt:lpstr>Now you have to sit in silence for one minute trying to remember your list!</vt:lpstr>
      <vt:lpstr>Kim’s game</vt:lpstr>
      <vt:lpstr>Lesson objectives</vt:lpstr>
      <vt:lpstr>Task 1</vt:lpstr>
      <vt:lpstr>Symptoms</vt:lpstr>
      <vt:lpstr>Prevention</vt:lpstr>
      <vt:lpstr>In the year since you did the lessons: </vt:lpstr>
      <vt:lpstr>Task 2 - Normal memory loss or signs of dementia?</vt:lpstr>
      <vt:lpstr>So what do you think?</vt:lpstr>
      <vt:lpstr>Feedback</vt:lpstr>
      <vt:lpstr>Task 3 – Helping a person with dementia</vt:lpstr>
      <vt:lpstr>Suggestions</vt:lpstr>
      <vt:lpstr>And finally - Task 4 - Odd one out</vt:lpstr>
      <vt:lpstr>Chairs</vt:lpstr>
      <vt:lpstr>Flowers</vt:lpstr>
      <vt:lpstr>Cats</vt:lpstr>
      <vt:lpstr>Fruit</vt:lpstr>
      <vt:lpstr>Toys</vt:lpstr>
      <vt:lpstr>And finally, finally… Task 5 - Order</vt:lpstr>
      <vt:lpstr>Did you get it right?</vt:lpstr>
      <vt:lpstr>And finally, finally, finally … Task 6</vt:lpstr>
      <vt:lpstr>Plenary</vt:lpstr>
    </vt:vector>
  </TitlesOfParts>
  <Company>Swanshurst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Dementia revisited</dc:title>
  <dc:creator>Douglas Smith</dc:creator>
  <cp:lastModifiedBy>Douglas Smith</cp:lastModifiedBy>
  <cp:revision>20</cp:revision>
  <dcterms:created xsi:type="dcterms:W3CDTF">2014-09-10T14:15:08Z</dcterms:created>
  <dcterms:modified xsi:type="dcterms:W3CDTF">2014-09-11T12:55:27Z</dcterms:modified>
</cp:coreProperties>
</file>